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8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5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11CD9-F886-8040-8C7A-527F40982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05911"/>
      </p:ext>
    </p:extLst>
  </p:cSld>
  <p:clrMapOvr>
    <a:masterClrMapping/>
  </p:clrMapOvr>
  <p:transition xmlns:p14="http://schemas.microsoft.com/office/powerpoint/2010/main"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21C1D-EA59-124A-BFE7-2398C70E2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3064"/>
      </p:ext>
    </p:extLst>
  </p:cSld>
  <p:clrMapOvr>
    <a:masterClrMapping/>
  </p:clrMapOvr>
  <p:transition xmlns:p14="http://schemas.microsoft.com/office/powerpoint/2010/main"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3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6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1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1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574EE-0998-294E-A53E-81E75B5F32C0}" type="datetimeFigureOut">
              <a:rPr lang="en-US" smtClean="0"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05E7A-CD47-E34D-871E-B13F4E67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8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Puritan Literature</a:t>
            </a:r>
            <a:br>
              <a:rPr lang="en-US" dirty="0" smtClean="0">
                <a:ea typeface="+mj-ea"/>
              </a:rPr>
            </a:br>
            <a:r>
              <a:rPr lang="en-US" sz="1800" dirty="0">
                <a:latin typeface="Bradley Hand ITC" pitchFamily="66" charset="0"/>
              </a:rPr>
              <a:t>Presented </a:t>
            </a:r>
            <a:r>
              <a:rPr lang="en-US" sz="1800">
                <a:latin typeface="Bradley Hand ITC" pitchFamily="66" charset="0"/>
              </a:rPr>
              <a:t>this </a:t>
            </a:r>
            <a:r>
              <a:rPr lang="en-US" sz="1800" smtClean="0">
                <a:latin typeface="Bradley Hand ITC" pitchFamily="66" charset="0"/>
              </a:rPr>
              <a:t>14th </a:t>
            </a:r>
            <a:r>
              <a:rPr lang="en-US" sz="1800" dirty="0">
                <a:latin typeface="Bradley Hand ITC" pitchFamily="66" charset="0"/>
              </a:rPr>
              <a:t>day of August in Puritan-appropriate black and white.</a:t>
            </a:r>
            <a:br>
              <a:rPr lang="en-US" sz="1800" dirty="0">
                <a:latin typeface="Bradley Hand ITC" pitchFamily="66" charset="0"/>
              </a:rPr>
            </a:br>
            <a:r>
              <a:rPr lang="en-US" sz="1800" dirty="0">
                <a:latin typeface="Bradley Hand ITC" pitchFamily="66" charset="0"/>
              </a:rPr>
              <a:t>Please do not enjoy.</a:t>
            </a:r>
            <a:br>
              <a:rPr lang="en-US" sz="1800" dirty="0">
                <a:latin typeface="Bradley Hand ITC" pitchFamily="66" charset="0"/>
              </a:rPr>
            </a:br>
            <a:endParaRPr lang="en-US" sz="1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latin typeface="Bradley Hand ITC" pitchFamily="66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2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Puritans</a:t>
            </a:r>
          </a:p>
        </p:txBody>
      </p:sp>
      <p:pic>
        <p:nvPicPr>
          <p:cNvPr id="19459" name="Picture 5" descr="puritans_engrav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38" y="1600200"/>
            <a:ext cx="3844925" cy="4525963"/>
          </a:xfrm>
          <a:noFill/>
        </p:spPr>
      </p:pic>
      <p:sp>
        <p:nvSpPr>
          <p:cNvPr id="1946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Tw Cen MT" charset="0"/>
              </a:rPr>
              <a:t>Originated in England</a:t>
            </a:r>
          </a:p>
          <a:p>
            <a:pPr eaLnBrk="1" hangingPunct="1"/>
            <a:r>
              <a:rPr lang="en-US" sz="2800" dirty="0">
                <a:latin typeface="Tw Cen MT" charset="0"/>
              </a:rPr>
              <a:t>Sought to purify the Church of England</a:t>
            </a:r>
          </a:p>
          <a:p>
            <a:pPr eaLnBrk="1" hangingPunct="1"/>
            <a:r>
              <a:rPr lang="en-US" sz="2800" dirty="0">
                <a:latin typeface="Tw Cen MT" charset="0"/>
              </a:rPr>
              <a:t>Persecuted in England because of their strident beliefs</a:t>
            </a:r>
          </a:p>
          <a:p>
            <a:pPr eaLnBrk="1" hangingPunct="1"/>
            <a:r>
              <a:rPr lang="en-US" sz="2800" dirty="0">
                <a:latin typeface="Tw Cen MT" charset="0"/>
              </a:rPr>
              <a:t>Fled England and initially relocated in </a:t>
            </a:r>
            <a:r>
              <a:rPr lang="en-US" sz="2800" dirty="0" smtClean="0">
                <a:latin typeface="Tw Cen MT" charset="0"/>
              </a:rPr>
              <a:t>Holland (but then later, America)</a:t>
            </a:r>
            <a:endParaRPr lang="en-US" sz="2800" dirty="0">
              <a:latin typeface="Tw Cen M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18326"/>
      </p:ext>
    </p:extLst>
  </p:cSld>
  <p:clrMapOvr>
    <a:masterClrMapping/>
  </p:clrMapOvr>
  <p:transition xmlns:p14="http://schemas.microsoft.com/office/powerpoint/2010/main" spd="med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Some Puritan Terms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u="sng" dirty="0">
                <a:latin typeface="Tw Cen MT" charset="0"/>
              </a:rPr>
              <a:t>Theocracy</a:t>
            </a:r>
            <a:r>
              <a:rPr lang="en-US" sz="2800" dirty="0">
                <a:latin typeface="Tw Cen MT" charset="0"/>
              </a:rPr>
              <a:t> – government based on the word of God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sng" dirty="0">
                <a:latin typeface="Tw Cen MT" charset="0"/>
              </a:rPr>
              <a:t>Puritan Paradox</a:t>
            </a:r>
            <a:r>
              <a:rPr lang="en-US" sz="2800" dirty="0">
                <a:latin typeface="Tw Cen MT" charset="0"/>
              </a:rPr>
              <a:t> – fled England to escape persecution, yet proceeded to persecute others in the New World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sng" dirty="0">
                <a:latin typeface="Tw Cen MT" charset="0"/>
              </a:rPr>
              <a:t>Original Sin</a:t>
            </a:r>
            <a:r>
              <a:rPr lang="en-US" sz="2800" dirty="0">
                <a:latin typeface="Tw Cen MT" charset="0"/>
              </a:rPr>
              <a:t> – the belief that every human is born in sin and therefore all humans are innately sinful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sng" dirty="0">
                <a:latin typeface="Tw Cen MT" charset="0"/>
              </a:rPr>
              <a:t>Predestination</a:t>
            </a:r>
            <a:r>
              <a:rPr lang="en-US" sz="2800" dirty="0">
                <a:latin typeface="Tw Cen MT" charset="0"/>
              </a:rPr>
              <a:t> – the belief that God saves only a chosen few – </a:t>
            </a:r>
            <a:r>
              <a:rPr lang="ja-JP" altLang="en-US" sz="2800" dirty="0">
                <a:latin typeface="Tw Cen MT" charset="0"/>
              </a:rPr>
              <a:t>“</a:t>
            </a:r>
            <a:r>
              <a:rPr lang="en-US" sz="2800" dirty="0">
                <a:latin typeface="Tw Cen MT" charset="0"/>
              </a:rPr>
              <a:t>The Elect</a:t>
            </a:r>
            <a:r>
              <a:rPr lang="ja-JP" altLang="en-US" sz="2800" dirty="0">
                <a:latin typeface="Tw Cen MT" charset="0"/>
              </a:rPr>
              <a:t>”</a:t>
            </a:r>
            <a:r>
              <a:rPr lang="en-US" sz="2800" dirty="0">
                <a:latin typeface="Tw Cen MT" charset="0"/>
              </a:rPr>
              <a:t>; you strive to live a decent, sin-free life in order to insure your place in heaven should you be among </a:t>
            </a:r>
            <a:r>
              <a:rPr lang="ja-JP" altLang="en-US" sz="2800" dirty="0">
                <a:latin typeface="Tw Cen MT" charset="0"/>
              </a:rPr>
              <a:t>“</a:t>
            </a:r>
            <a:r>
              <a:rPr lang="en-US" sz="2800" dirty="0">
                <a:latin typeface="Tw Cen MT" charset="0"/>
              </a:rPr>
              <a:t>The Elect</a:t>
            </a:r>
            <a:r>
              <a:rPr lang="ja-JP" altLang="en-US" sz="2800" dirty="0">
                <a:latin typeface="Tw Cen MT" charset="0"/>
              </a:rPr>
              <a:t>”</a:t>
            </a:r>
            <a:endParaRPr lang="en-US" sz="2800" dirty="0">
              <a:latin typeface="Tw Cen MT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u="sng" dirty="0">
                <a:latin typeface="Tw Cen MT" charset="0"/>
              </a:rPr>
              <a:t>Saved by Grace </a:t>
            </a:r>
            <a:r>
              <a:rPr lang="en-US" sz="2800" dirty="0" smtClean="0">
                <a:latin typeface="Tw Cen MT" charset="0"/>
              </a:rPr>
              <a:t>–the belief that a person can be “saved” (go to Heaven) through the grace of God.</a:t>
            </a:r>
            <a:endParaRPr lang="en-US" sz="2800" u="sng" dirty="0">
              <a:latin typeface="Tw Cen M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6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Core Puritan Values</a:t>
            </a:r>
            <a:br>
              <a:rPr lang="en-US">
                <a:latin typeface="Tw Cen MT" charset="0"/>
              </a:rPr>
            </a:br>
            <a:r>
              <a:rPr lang="en-US" sz="2400">
                <a:latin typeface="Tw Cen MT" charset="0"/>
              </a:rPr>
              <a:t>(not necessarily bad)</a:t>
            </a:r>
          </a:p>
        </p:txBody>
      </p:sp>
      <p:pic>
        <p:nvPicPr>
          <p:cNvPr id="22531" name="Picture 6" descr="Harvard_U_Shiel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58963"/>
            <a:ext cx="4038600" cy="4008437"/>
          </a:xfrm>
          <a:noFill/>
        </p:spPr>
      </p:pic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w Cen MT" charset="0"/>
              </a:rPr>
              <a:t>Hard work</a:t>
            </a:r>
          </a:p>
          <a:p>
            <a:pPr eaLnBrk="1" hangingPunct="1"/>
            <a:r>
              <a:rPr lang="en-US" sz="2800">
                <a:latin typeface="Tw Cen MT" charset="0"/>
              </a:rPr>
              <a:t>Simplicity in all aspects of life (dress, behavior, speech)</a:t>
            </a:r>
          </a:p>
          <a:p>
            <a:pPr eaLnBrk="1" hangingPunct="1"/>
            <a:r>
              <a:rPr lang="en-US" sz="2800">
                <a:latin typeface="Tw Cen MT" charset="0"/>
              </a:rPr>
              <a:t>Self-reliance</a:t>
            </a:r>
          </a:p>
          <a:p>
            <a:pPr eaLnBrk="1" hangingPunct="1"/>
            <a:r>
              <a:rPr lang="en-US" sz="2800">
                <a:latin typeface="Tw Cen MT" charset="0"/>
              </a:rPr>
              <a:t>Education (Puritans established Harvard College in 1636)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630077"/>
      </p:ext>
    </p:extLst>
  </p:cSld>
  <p:clrMapOvr>
    <a:masterClrMapping/>
  </p:clrMapOvr>
  <p:transition xmlns:p14="http://schemas.microsoft.com/office/powerpoint/2010/main" spd="med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2800" b="1">
                <a:latin typeface="Tw Cen MT" charset="0"/>
              </a:rPr>
              <a:t>TRAITS</a:t>
            </a:r>
            <a:r>
              <a:rPr lang="en-US" sz="2800">
                <a:latin typeface="Tw Cen MT" charset="0"/>
              </a:rPr>
              <a:t> </a:t>
            </a:r>
            <a:r>
              <a:rPr lang="en-US" sz="2800" b="1">
                <a:latin typeface="Tw Cen MT" charset="0"/>
              </a:rPr>
              <a:t>OF</a:t>
            </a:r>
            <a:r>
              <a:rPr lang="en-US" sz="2800">
                <a:latin typeface="Tw Cen MT" charset="0"/>
              </a:rPr>
              <a:t> </a:t>
            </a:r>
            <a:r>
              <a:rPr lang="en-US" sz="2800" b="1">
                <a:latin typeface="Tw Cen MT" charset="0"/>
              </a:rPr>
              <a:t>WRITING</a:t>
            </a:r>
            <a:endParaRPr lang="en-US" sz="2800">
              <a:latin typeface="Tw Cen MT" charset="0"/>
            </a:endParaRPr>
          </a:p>
        </p:txBody>
      </p:sp>
      <p:sp>
        <p:nvSpPr>
          <p:cNvPr id="23555" name="Content Placeholder 8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b="1" dirty="0">
                <a:latin typeface="Tw Cen MT" charset="0"/>
              </a:rPr>
              <a:t>1.</a:t>
            </a:r>
            <a:r>
              <a:rPr lang="en-US" sz="2400" dirty="0">
                <a:latin typeface="Tw Cen MT" charset="0"/>
              </a:rPr>
              <a:t>  Simple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Tw Cen MT" charset="0"/>
              </a:rPr>
              <a:t> </a:t>
            </a:r>
          </a:p>
          <a:p>
            <a:pPr>
              <a:buFont typeface="Wingdings" charset="0"/>
              <a:buNone/>
            </a:pPr>
            <a:r>
              <a:rPr lang="en-US" sz="2400" b="1" dirty="0">
                <a:latin typeface="Tw Cen MT" charset="0"/>
              </a:rPr>
              <a:t>2.  </a:t>
            </a:r>
            <a:r>
              <a:rPr lang="en-US" sz="2400" dirty="0">
                <a:latin typeface="Tw Cen MT" charset="0"/>
              </a:rPr>
              <a:t>Often religious (Biblically based)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Tw Cen MT" charset="0"/>
              </a:rPr>
              <a:t> </a:t>
            </a:r>
          </a:p>
          <a:p>
            <a:pPr>
              <a:buFont typeface="Wingdings" charset="0"/>
              <a:buNone/>
            </a:pPr>
            <a:r>
              <a:rPr lang="en-US" sz="2400" b="1" dirty="0">
                <a:latin typeface="Tw Cen MT" charset="0"/>
              </a:rPr>
              <a:t>3. </a:t>
            </a:r>
            <a:r>
              <a:rPr lang="en-US" sz="2400" dirty="0">
                <a:latin typeface="Tw Cen MT" charset="0"/>
              </a:rPr>
              <a:t> Very few figures of speech/literary devices (metaphors, </a:t>
            </a:r>
            <a:r>
              <a:rPr lang="ja-JP" altLang="en-US" sz="2400" dirty="0">
                <a:latin typeface="Tw Cen MT" charset="0"/>
              </a:rPr>
              <a:t>“</a:t>
            </a:r>
            <a:r>
              <a:rPr lang="en-US" sz="2400" dirty="0">
                <a:latin typeface="Tw Cen MT" charset="0"/>
              </a:rPr>
              <a:t>flowery</a:t>
            </a:r>
            <a:r>
              <a:rPr lang="ja-JP" altLang="en-US" sz="2400" dirty="0">
                <a:latin typeface="Tw Cen MT" charset="0"/>
              </a:rPr>
              <a:t>”</a:t>
            </a:r>
            <a:r>
              <a:rPr lang="en-US" sz="2400" dirty="0">
                <a:latin typeface="Tw Cen MT" charset="0"/>
              </a:rPr>
              <a:t> language)</a:t>
            </a:r>
          </a:p>
          <a:p>
            <a:pPr>
              <a:buFont typeface="Wingdings" charset="0"/>
              <a:buNone/>
            </a:pPr>
            <a:endParaRPr lang="en-US" sz="2400" b="1" dirty="0">
              <a:latin typeface="Tw Cen MT" charset="0"/>
            </a:endParaRPr>
          </a:p>
          <a:p>
            <a:pPr>
              <a:buFont typeface="Wingdings" charset="0"/>
              <a:buNone/>
            </a:pPr>
            <a:r>
              <a:rPr lang="en-US" sz="2400" b="1" dirty="0">
                <a:latin typeface="Tw Cen MT" charset="0"/>
              </a:rPr>
              <a:t>Examples: </a:t>
            </a:r>
            <a:r>
              <a:rPr lang="en-US" sz="2400" dirty="0">
                <a:latin typeface="Tw Cen MT" charset="0"/>
              </a:rPr>
              <a:t>--journals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Tw Cen MT" charset="0"/>
              </a:rPr>
              <a:t>               </a:t>
            </a:r>
            <a:r>
              <a:rPr lang="en-US" sz="2400" dirty="0" smtClean="0">
                <a:latin typeface="Tw Cen MT" charset="0"/>
              </a:rPr>
              <a:t> </a:t>
            </a:r>
            <a:r>
              <a:rPr lang="en-US" sz="2400" dirty="0">
                <a:latin typeface="Tw Cen MT" charset="0"/>
              </a:rPr>
              <a:t>--poems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Tw Cen MT" charset="0"/>
              </a:rPr>
              <a:t>                </a:t>
            </a:r>
            <a:r>
              <a:rPr lang="en-US" sz="2400" dirty="0" smtClean="0">
                <a:latin typeface="Tw Cen MT" charset="0"/>
              </a:rPr>
              <a:t>-</a:t>
            </a:r>
            <a:r>
              <a:rPr lang="en-US" sz="2400" dirty="0">
                <a:latin typeface="Tw Cen MT" charset="0"/>
              </a:rPr>
              <a:t>-sermons</a:t>
            </a:r>
          </a:p>
          <a:p>
            <a:endParaRPr lang="en-US" dirty="0">
              <a:latin typeface="Tw Cen M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9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Bradstreet (1612-1672)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600" dirty="0"/>
              <a:t>Born into a </a:t>
            </a:r>
            <a:r>
              <a:rPr lang="en-US" sz="1600" b="1" dirty="0"/>
              <a:t>Puritan</a:t>
            </a:r>
            <a:r>
              <a:rPr lang="en-US" sz="1600" dirty="0"/>
              <a:t> family and, at 16, married a zealous Puritan and moved to the New World</a:t>
            </a:r>
          </a:p>
          <a:p>
            <a:pPr lvl="0"/>
            <a:r>
              <a:rPr lang="en-US" sz="1600" dirty="0"/>
              <a:t>Kept house and raised 4 boys and 4 girls</a:t>
            </a:r>
          </a:p>
          <a:p>
            <a:pPr lvl="0"/>
            <a:r>
              <a:rPr lang="en-US" sz="1600" dirty="0"/>
              <a:t>Physically weak from illness and other New World hardships</a:t>
            </a:r>
          </a:p>
          <a:p>
            <a:pPr lvl="0"/>
            <a:r>
              <a:rPr lang="en-US" sz="1600" b="1" dirty="0"/>
              <a:t>Wrote poems privately without seeking an audience or publication</a:t>
            </a:r>
          </a:p>
          <a:p>
            <a:pPr lvl="0"/>
            <a:r>
              <a:rPr lang="en-US" sz="1600" b="1" dirty="0" smtClean="0"/>
              <a:t>Unbeknownst </a:t>
            </a:r>
            <a:r>
              <a:rPr lang="en-US" sz="1600" b="1" dirty="0"/>
              <a:t>to her, Bradstreet’s brother-in-law took her poems to England and had them published </a:t>
            </a:r>
            <a:endParaRPr lang="en-US" sz="1600" b="1" dirty="0" smtClean="0"/>
          </a:p>
          <a:p>
            <a:pPr lvl="0"/>
            <a:r>
              <a:rPr lang="en-US" sz="1600" dirty="0" smtClean="0"/>
              <a:t>Many </a:t>
            </a:r>
            <a:r>
              <a:rPr lang="en-US" sz="1600" dirty="0"/>
              <a:t>in Puritan society criticized Bradstreet for being a poet, deeming it an inappropriate craft</a:t>
            </a:r>
          </a:p>
          <a:p>
            <a:pPr lvl="0"/>
            <a:r>
              <a:rPr lang="en-US" sz="1600" b="1" dirty="0"/>
              <a:t>now called “America’s First Poet”</a:t>
            </a:r>
          </a:p>
          <a:p>
            <a:pPr lvl="0"/>
            <a:r>
              <a:rPr lang="en-US" sz="1600" b="1" dirty="0"/>
              <a:t>her work reflects her love for family, home, and daily </a:t>
            </a:r>
            <a:r>
              <a:rPr lang="en-US" sz="1600" b="1" dirty="0" smtClean="0"/>
              <a:t>life</a:t>
            </a:r>
            <a:endParaRPr lang="en-US" sz="1600" b="1" dirty="0"/>
          </a:p>
        </p:txBody>
      </p:sp>
      <p:pic>
        <p:nvPicPr>
          <p:cNvPr id="6" name="Content Placeholder 5" descr="anne_bradstree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4" r="-9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029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Jonathan Edwards (1703-1758)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Believe religion was an “emotional” experience</a:t>
            </a:r>
          </a:p>
          <a:p>
            <a:r>
              <a:rPr lang="en-US" dirty="0" smtClean="0"/>
              <a:t>Entered what is now Yale at age of 12</a:t>
            </a:r>
          </a:p>
          <a:p>
            <a:r>
              <a:rPr lang="en-US" dirty="0" smtClean="0"/>
              <a:t>Aided in converting many to Christianity</a:t>
            </a:r>
          </a:p>
          <a:p>
            <a:r>
              <a:rPr lang="en-US" dirty="0" smtClean="0"/>
              <a:t>Preached nearly 1200 sermons as part of a revival movement known as </a:t>
            </a:r>
            <a:r>
              <a:rPr lang="en-US" b="1" dirty="0" smtClean="0"/>
              <a:t>“</a:t>
            </a:r>
            <a:r>
              <a:rPr lang="en-US" b="1" smtClean="0"/>
              <a:t>the </a:t>
            </a:r>
            <a:r>
              <a:rPr lang="en-US" b="1" smtClean="0"/>
              <a:t>Great Awakening</a:t>
            </a:r>
            <a:r>
              <a:rPr lang="en-US" b="1" dirty="0" smtClean="0"/>
              <a:t>” 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1734-1750)</a:t>
            </a:r>
          </a:p>
          <a:p>
            <a:r>
              <a:rPr lang="en-US" dirty="0" smtClean="0"/>
              <a:t>Near the end of his life, was appointed as president of what is now Princeton U.</a:t>
            </a:r>
            <a:endParaRPr lang="en-US" dirty="0"/>
          </a:p>
        </p:txBody>
      </p:sp>
      <p:pic>
        <p:nvPicPr>
          <p:cNvPr id="5" name="Content Placeholder 4" descr="Jonathan_Edward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r="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339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368</Words>
  <Application>Microsoft Macintosh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Puritan Literature Presented this 14th day of August in Puritan-appropriate black and white. Please do not enjoy. </vt:lpstr>
      <vt:lpstr>Puritans</vt:lpstr>
      <vt:lpstr>Some Puritan Terms</vt:lpstr>
      <vt:lpstr>Core Puritan Values (not necessarily bad)</vt:lpstr>
      <vt:lpstr>TRAITS OF WRITING</vt:lpstr>
      <vt:lpstr>Anne Bradstreet (1612-1672)</vt:lpstr>
      <vt:lpstr>Jonathan Edwards (1703-1758)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Puritan Literature Presented this 18th day of August in Puritan-appropriate black and white. Please do not enjoy. </dc:title>
  <dc:creator>Darryl Lister</dc:creator>
  <cp:lastModifiedBy>Amy Lister</cp:lastModifiedBy>
  <cp:revision>7</cp:revision>
  <dcterms:created xsi:type="dcterms:W3CDTF">2014-08-18T02:32:45Z</dcterms:created>
  <dcterms:modified xsi:type="dcterms:W3CDTF">2015-08-18T13:04:22Z</dcterms:modified>
</cp:coreProperties>
</file>